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0719147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0719147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6b667caf94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6b667caf94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6b667caf9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6b667caf9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6b667caf9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6b667caf9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6b667caf9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6b667caf9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6b667caf94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6b667caf94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6b667caf94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6b667caf94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6b667caf94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6b667caf94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6b667caf9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6b667caf9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6b667caf94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6b667caf94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6b667caf94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6b667caf94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70c1cb8f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70c1cb8f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6b667caf94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6b667caf94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6b667caf94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6b667caf94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6b667caf94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6b667caf94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6b667caf94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6b667caf94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6b667caf94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6b667caf94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6b667caf9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6b667caf9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6b667caf9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6b667caf9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6b667caf94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6b667caf94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6b667caf94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6b667caf94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a3035eac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a3035eac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70c1cb8f0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70c1cb8f0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0c1cb8f0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70c1cb8f0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70c1cb8f0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70c1cb8f0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grep "e" myfile.txt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grep -e “e” myfile.txt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70c1cb8f0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70c1cb8f0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a0f3172a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a0f3172a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6b667caf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6b667caf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7.png"/><Relationship Id="rId7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8847125" y="0"/>
            <a:ext cx="300600" cy="44970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4100" y="4334925"/>
            <a:ext cx="9144000" cy="811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>
            <p:ph type="ctrTitle"/>
          </p:nvPr>
        </p:nvSpPr>
        <p:spPr>
          <a:xfrm>
            <a:off x="1529450" y="901050"/>
            <a:ext cx="5333400" cy="22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Puterea Liniei de Comandă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2046450" y="4386525"/>
            <a:ext cx="3849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ecursive"/>
                <a:ea typeface="Recursive"/>
                <a:cs typeface="Recursive"/>
                <a:sym typeface="Recursive"/>
              </a:rPr>
              <a:t>Code Sinaia 2025</a:t>
            </a:r>
            <a:endParaRPr b="1">
              <a:solidFill>
                <a:srgbClr val="FFFFFF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descr="Mobirise" id="59" name="Google Shape;5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876" y="119131"/>
            <a:ext cx="940835" cy="79383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274825" y="48784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FFFFFF"/>
                </a:solidFill>
              </a:rPr>
              <a:t>2025 Copyright © by INPROTED– </a:t>
            </a:r>
            <a:r>
              <a:rPr b="1" lang="en" sz="750">
                <a:solidFill>
                  <a:srgbClr val="FFFFFF"/>
                </a:solidFill>
              </a:rPr>
              <a:t>I</a:t>
            </a:r>
            <a:r>
              <a:rPr lang="en" sz="750">
                <a:solidFill>
                  <a:srgbClr val="FFFFFF"/>
                </a:solidFill>
              </a:rPr>
              <a:t>nternational </a:t>
            </a:r>
            <a:r>
              <a:rPr b="1" lang="en" sz="750">
                <a:solidFill>
                  <a:srgbClr val="FFFFFF"/>
                </a:solidFill>
              </a:rPr>
              <a:t>Pro</a:t>
            </a:r>
            <a:r>
              <a:rPr lang="en" sz="750">
                <a:solidFill>
                  <a:srgbClr val="FFFFFF"/>
                </a:solidFill>
              </a:rPr>
              <a:t>fessionals for </a:t>
            </a:r>
            <a:r>
              <a:rPr b="1" lang="en" sz="750">
                <a:solidFill>
                  <a:srgbClr val="FFFFFF"/>
                </a:solidFill>
              </a:rPr>
              <a:t>T</a:t>
            </a:r>
            <a:r>
              <a:rPr lang="en" sz="750">
                <a:solidFill>
                  <a:srgbClr val="FFFFFF"/>
                </a:solidFill>
              </a:rPr>
              <a:t>echnology and </a:t>
            </a:r>
            <a:r>
              <a:rPr b="1" lang="en" sz="750">
                <a:solidFill>
                  <a:srgbClr val="FFFFFF"/>
                </a:solidFill>
              </a:rPr>
              <a:t>Ed</a:t>
            </a:r>
            <a:r>
              <a:rPr lang="en" sz="750">
                <a:solidFill>
                  <a:srgbClr val="FFFFFF"/>
                </a:solidFill>
              </a:rPr>
              <a:t>ucation | All Rights Reserved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61" name="Google Shape;61;p13"/>
          <p:cNvCxnSpPr/>
          <p:nvPr/>
        </p:nvCxnSpPr>
        <p:spPr>
          <a:xfrm>
            <a:off x="3479000" y="51605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2" name="Google Shape;62;p13"/>
          <p:cNvCxnSpPr/>
          <p:nvPr/>
        </p:nvCxnSpPr>
        <p:spPr>
          <a:xfrm>
            <a:off x="6786650" y="2211400"/>
            <a:ext cx="2279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3" name="Google Shape;63;p13"/>
          <p:cNvCxnSpPr/>
          <p:nvPr/>
        </p:nvCxnSpPr>
        <p:spPr>
          <a:xfrm>
            <a:off x="3707600" y="3927475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4" name="Google Shape;64;p13"/>
          <p:cNvCxnSpPr/>
          <p:nvPr/>
        </p:nvCxnSpPr>
        <p:spPr>
          <a:xfrm>
            <a:off x="-59700" y="2289275"/>
            <a:ext cx="15996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5" name="Google Shape;65;p13"/>
          <p:cNvCxnSpPr/>
          <p:nvPr/>
        </p:nvCxnSpPr>
        <p:spPr>
          <a:xfrm>
            <a:off x="2109500" y="288650"/>
            <a:ext cx="3900" cy="12930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" name="Google Shape;66;p13"/>
          <p:cNvCxnSpPr/>
          <p:nvPr/>
        </p:nvCxnSpPr>
        <p:spPr>
          <a:xfrm>
            <a:off x="2793750" y="3023125"/>
            <a:ext cx="1500" cy="10401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67" name="Google Shape;67;p13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421250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/>
        </p:nvSpPr>
        <p:spPr>
          <a:xfrm>
            <a:off x="2389800" y="2844775"/>
            <a:ext cx="53334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de Stefan Ene</a:t>
            </a:r>
            <a:endParaRPr b="1" sz="3000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2512650" y="3377275"/>
            <a:ext cx="39474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adaptat de Remus Rughinis</a:t>
            </a:r>
            <a:endParaRPr b="1" sz="2000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2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2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De ce git?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81" name="Google Shape;181;p22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2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3" name="Google Shape;183;p22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4" name="Google Shape;184;p22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2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Povestea mea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186" name="Google Shape;186;p22"/>
          <p:cNvSpPr txBox="1"/>
          <p:nvPr>
            <p:ph type="title"/>
          </p:nvPr>
        </p:nvSpPr>
        <p:spPr>
          <a:xfrm>
            <a:off x="4463100" y="2990763"/>
            <a:ext cx="4001700" cy="10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“Trust me bro”</a:t>
            </a:r>
            <a:br>
              <a:rPr lang="en">
                <a:latin typeface="Recursive"/>
                <a:ea typeface="Recursive"/>
                <a:cs typeface="Recursive"/>
                <a:sym typeface="Recursive"/>
              </a:rPr>
            </a:br>
            <a:r>
              <a:rPr lang="en">
                <a:latin typeface="Recursive"/>
                <a:ea typeface="Recursive"/>
                <a:cs typeface="Recursive"/>
                <a:sym typeface="Recursive"/>
              </a:rPr>
              <a:t>(-1 luna de munca)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id="187" name="Google Shape;18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7900" y="1869263"/>
            <a:ext cx="1410273" cy="1410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7339" y="1449688"/>
            <a:ext cx="2613213" cy="961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01" y="4207625"/>
            <a:ext cx="624380" cy="9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3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3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De ce git?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96" name="Google Shape;196;p23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3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3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9" name="Google Shape;199;p23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Povestea mea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7339" y="1449688"/>
            <a:ext cx="2613213" cy="961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67900" y="1869263"/>
            <a:ext cx="1410273" cy="1410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68549" y="2610825"/>
            <a:ext cx="2790806" cy="186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4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4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De ce git?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210" name="Google Shape;210;p24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24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24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3" name="Google Shape;213;p24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4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Povestea mea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id="215" name="Google Shape;21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7339" y="1449688"/>
            <a:ext cx="2613213" cy="961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78050" y="1813225"/>
            <a:ext cx="1451850" cy="145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4"/>
          <p:cNvSpPr txBox="1"/>
          <p:nvPr>
            <p:ph type="title"/>
          </p:nvPr>
        </p:nvSpPr>
        <p:spPr>
          <a:xfrm>
            <a:off x="4283850" y="2990775"/>
            <a:ext cx="4180800" cy="10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Am dat commit fara push</a:t>
            </a:r>
            <a:br>
              <a:rPr lang="en">
                <a:latin typeface="Recursive"/>
                <a:ea typeface="Recursive"/>
                <a:cs typeface="Recursive"/>
                <a:sym typeface="Recursive"/>
              </a:rPr>
            </a:br>
            <a:r>
              <a:rPr lang="en">
                <a:latin typeface="Recursive"/>
                <a:ea typeface="Recursive"/>
                <a:cs typeface="Recursive"/>
                <a:sym typeface="Recursive"/>
              </a:rPr>
              <a:t>(-2 luni de munca)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5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5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De ce git?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224" name="Google Shape;224;p25"/>
          <p:cNvSpPr txBox="1"/>
          <p:nvPr>
            <p:ph idx="1" type="body"/>
          </p:nvPr>
        </p:nvSpPr>
        <p:spPr>
          <a:xfrm>
            <a:off x="717275" y="1447000"/>
            <a:ext cx="8520600" cy="31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 se foloseste mult pentru mai multi oameni care lucreaza la acelasi proiect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Asa, fiecare poate sa lucreze individual, iar munca unuia nu o va suprascrie pe celalalt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Aplicatii foarte multe in Open-Source (toate contributiile se fac prin intermediul git)</a:t>
            </a:r>
            <a:endParaRPr/>
          </a:p>
        </p:txBody>
      </p:sp>
      <p:cxnSp>
        <p:nvCxnSpPr>
          <p:cNvPr id="225" name="Google Shape;225;p25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25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25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28" name="Google Shape;228;p25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5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Colaborarea in echipa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6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6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De ce git?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236" name="Google Shape;236;p26"/>
          <p:cNvSpPr txBox="1"/>
          <p:nvPr>
            <p:ph idx="1" type="body"/>
          </p:nvPr>
        </p:nvSpPr>
        <p:spPr>
          <a:xfrm>
            <a:off x="717275" y="1447000"/>
            <a:ext cx="8520600" cy="31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 git este foarte usor sa dai revert la o versiune anterioara a codului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 si pentru a vedea cand un anumit bug a fost introdus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Pentru SaaS - daca un bug e descoperit, nu ramane in cloud pana este rezolvat</a:t>
            </a:r>
            <a:endParaRPr/>
          </a:p>
        </p:txBody>
      </p:sp>
      <p:cxnSp>
        <p:nvCxnSpPr>
          <p:cNvPr id="237" name="Google Shape;237;p26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6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26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40" name="Google Shape;240;p26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6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Rollback la versiuni anterioare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7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7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De ce git?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248" name="Google Shape;248;p27"/>
          <p:cNvSpPr txBox="1"/>
          <p:nvPr>
            <p:ph idx="1" type="body"/>
          </p:nvPr>
        </p:nvSpPr>
        <p:spPr>
          <a:xfrm>
            <a:off x="717275" y="1447000"/>
            <a:ext cx="8520600" cy="31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Progresul tau se salveaza gratis in cloud</a:t>
            </a:r>
            <a:r>
              <a:rPr lang="en"/>
              <a:t>}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Poti lucra la acelasi proiect de pe mai multe calculatoare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Poti arata munca ta altor oameni printr-un simplu link (in loc sa mergi la ei cu un USB)</a:t>
            </a:r>
            <a:endParaRPr/>
          </a:p>
        </p:txBody>
      </p:sp>
      <p:cxnSp>
        <p:nvCxnSpPr>
          <p:cNvPr id="249" name="Google Shape;249;p27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27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27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52" name="Google Shape;252;p27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7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Backup in cloud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8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8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De ce git?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260" name="Google Shape;260;p28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28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" name="Google Shape;262;p28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3" name="Google Shape;263;p28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2925" y="1459625"/>
            <a:ext cx="2975350" cy="124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60650" y="1044875"/>
            <a:ext cx="3682925" cy="207165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8"/>
          <p:cNvSpPr txBox="1"/>
          <p:nvPr>
            <p:ph idx="1" type="body"/>
          </p:nvPr>
        </p:nvSpPr>
        <p:spPr>
          <a:xfrm>
            <a:off x="457200" y="2985500"/>
            <a:ext cx="3956700" cy="16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Ruleaza complet local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Inventat de Linus Torvalds pentru versionarea kernelului de linux</a:t>
            </a:r>
            <a:endParaRPr/>
          </a:p>
        </p:txBody>
      </p:sp>
      <p:sp>
        <p:nvSpPr>
          <p:cNvPr id="267" name="Google Shape;267;p28"/>
          <p:cNvSpPr txBox="1"/>
          <p:nvPr>
            <p:ph idx="1" type="body"/>
          </p:nvPr>
        </p:nvSpPr>
        <p:spPr>
          <a:xfrm>
            <a:off x="4789525" y="2985500"/>
            <a:ext cx="3956700" cy="16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Ruleaza in cloud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Detinut de Microsoft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9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9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2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Concepte din git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274" name="Google Shape;274;p29"/>
          <p:cNvSpPr txBox="1"/>
          <p:nvPr>
            <p:ph idx="1" type="body"/>
          </p:nvPr>
        </p:nvSpPr>
        <p:spPr>
          <a:xfrm>
            <a:off x="717275" y="1444800"/>
            <a:ext cx="8520600" cy="31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 proiect in git poate avea mai multe branch-uri, ca mai multi oameni sa poata lucra la features diferite simultan (fara sa isi suprascrie unul altuia munca)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Branch-ul default in git este “master”, iar in github este “main”</a:t>
            </a:r>
            <a:endParaRPr/>
          </a:p>
        </p:txBody>
      </p:sp>
      <p:cxnSp>
        <p:nvCxnSpPr>
          <p:cNvPr id="275" name="Google Shape;275;p29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29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7" name="Google Shape;277;p29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78" name="Google Shape;278;p29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9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Branches si Commit tree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280" name="Google Shape;280;p29"/>
          <p:cNvSpPr txBox="1"/>
          <p:nvPr>
            <p:ph type="title"/>
          </p:nvPr>
        </p:nvSpPr>
        <p:spPr>
          <a:xfrm>
            <a:off x="315800" y="39062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git checkout [-b] [branchname]</a:t>
            </a:r>
            <a:endParaRPr sz="1820"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30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0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2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Concepte din git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287" name="Google Shape;287;p30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0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30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90" name="Google Shape;290;p30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7820" y="894787"/>
            <a:ext cx="4554610" cy="358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1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1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2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Concepte din git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298" name="Google Shape;298;p31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31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31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01" name="Google Shape;301;p31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1"/>
          <p:cNvSpPr txBox="1"/>
          <p:nvPr>
            <p:ph type="title"/>
          </p:nvPr>
        </p:nvSpPr>
        <p:spPr>
          <a:xfrm>
            <a:off x="315800" y="39062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54395"/>
              <a:buNone/>
            </a:pP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git log [--oneline] [-n numar_commits]</a:t>
            </a:r>
            <a:endParaRPr sz="1820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54395"/>
              <a:buNone/>
            </a:pP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git stash [pop]</a:t>
            </a:r>
            <a:endParaRPr sz="1820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54395"/>
              <a:buNone/>
            </a:pP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git checkout [commit hash]</a:t>
            </a:r>
            <a:endParaRPr sz="1820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54395"/>
              <a:buNone/>
            </a:pP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…</a:t>
            </a:r>
            <a:endParaRPr sz="1820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54395"/>
              <a:buNone/>
            </a:pP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git checkout [branchname]</a:t>
            </a:r>
            <a:endParaRPr sz="1820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54395"/>
              <a:buNone/>
            </a:pP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git </a:t>
            </a: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stash</a:t>
            </a: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 pop</a:t>
            </a:r>
            <a:endParaRPr sz="1820"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03" name="Google Shape;303;p31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Rollback si… rollforward?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04" name="Google Shape;304;p31"/>
          <p:cNvSpPr txBox="1"/>
          <p:nvPr>
            <p:ph idx="1" type="body"/>
          </p:nvPr>
        </p:nvSpPr>
        <p:spPr>
          <a:xfrm>
            <a:off x="717275" y="1444800"/>
            <a:ext cx="8520600" cy="22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Fiecare commit in git creeaza un nou checkpoint pe branch-ul curent la care se poate reveni ulterior</a:t>
            </a:r>
            <a:endParaRPr sz="1700"/>
          </a:p>
          <a:p>
            <a:pPr indent="-3365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Acestea sunt identificate prin hash-uri specifice, pe care le </a:t>
            </a:r>
            <a:r>
              <a:rPr lang="en" sz="1700"/>
              <a:t>poți</a:t>
            </a:r>
            <a:r>
              <a:rPr lang="en" sz="1700"/>
              <a:t> vedea prin git log</a:t>
            </a:r>
            <a:endParaRPr sz="1700"/>
          </a:p>
          <a:p>
            <a:pPr indent="-3365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HEAD se refera la ultimul commit (fata de punctul curent in commit tree)</a:t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>
          <a:blip r:embed="rId3">
            <a:alphaModFix amt="1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Intro Commands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717275" y="995775"/>
            <a:ext cx="7876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Încercați următoarele comenzi: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$ date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$ echo Hello Shell!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$ pwd 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$ echo $PATH</a:t>
            </a:r>
            <a:r>
              <a:rPr lang="en">
                <a:solidFill>
                  <a:schemeClr val="dk1"/>
                </a:solidFill>
              </a:rPr>
              <a:t> sau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$Env:Path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Folosiți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cd</a:t>
            </a:r>
            <a:r>
              <a:rPr lang="en">
                <a:solidFill>
                  <a:schemeClr val="dk1"/>
                </a:solidFill>
              </a:rPr>
              <a:t> și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cd ..</a:t>
            </a:r>
            <a:r>
              <a:rPr lang="en">
                <a:solidFill>
                  <a:schemeClr val="dk1"/>
                </a:solidFill>
              </a:rPr>
              <a:t> să navigați prin directorii. Apoi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ls</a:t>
            </a:r>
            <a:r>
              <a:rPr lang="en">
                <a:solidFill>
                  <a:schemeClr val="dk1"/>
                </a:solidFill>
              </a:rPr>
              <a:t> sau 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dir</a:t>
            </a:r>
            <a:r>
              <a:rPr lang="en">
                <a:solidFill>
                  <a:schemeClr val="dk1"/>
                </a:solidFill>
              </a:rPr>
              <a:t> să vedeți conținutul directorului actual.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77" name="Google Shape;77;p14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4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4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0" name="Google Shape;80;p14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2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2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2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Concepte din git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11" name="Google Shape;311;p32"/>
          <p:cNvSpPr txBox="1"/>
          <p:nvPr>
            <p:ph idx="1" type="body"/>
          </p:nvPr>
        </p:nvSpPr>
        <p:spPr>
          <a:xfrm>
            <a:off x="717275" y="1444800"/>
            <a:ext cx="8520600" cy="31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Structura branch-urilor unui proiect poate fi </a:t>
            </a:r>
            <a:r>
              <a:rPr lang="en"/>
              <a:t>diferită</a:t>
            </a:r>
            <a:r>
              <a:rPr lang="en"/>
              <a:t> </a:t>
            </a:r>
            <a:r>
              <a:rPr lang="en"/>
              <a:t>între</a:t>
            </a:r>
            <a:r>
              <a:rPr lang="en"/>
              <a:t> local si remote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Branch-ul din cloud are de obicei prioritate fata de cel local (daca doua branch-uri sunt diferite, intai dai pull si mai apoi push)</a:t>
            </a:r>
            <a:endParaRPr/>
          </a:p>
        </p:txBody>
      </p:sp>
      <p:cxnSp>
        <p:nvCxnSpPr>
          <p:cNvPr id="312" name="Google Shape;312;p32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2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4" name="Google Shape;314;p32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15" name="Google Shape;315;p32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2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Local / Remote branches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17" name="Google Shape;317;p32"/>
          <p:cNvSpPr txBox="1"/>
          <p:nvPr>
            <p:ph type="title"/>
          </p:nvPr>
        </p:nvSpPr>
        <p:spPr>
          <a:xfrm>
            <a:off x="315800" y="3113550"/>
            <a:ext cx="85206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49009"/>
              <a:buNone/>
            </a:pPr>
            <a:r>
              <a:rPr lang="en" sz="2020">
                <a:latin typeface="Recursive"/>
                <a:ea typeface="Recursive"/>
                <a:cs typeface="Recursive"/>
                <a:sym typeface="Recursive"/>
              </a:rPr>
              <a:t>git fetch</a:t>
            </a:r>
            <a:endParaRPr sz="2020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49009"/>
              <a:buNone/>
            </a:pPr>
            <a:r>
              <a:rPr lang="en" sz="2020">
                <a:latin typeface="Recursive"/>
                <a:ea typeface="Recursive"/>
                <a:cs typeface="Recursive"/>
                <a:sym typeface="Recursive"/>
              </a:rPr>
              <a:t>g</a:t>
            </a:r>
            <a:r>
              <a:rPr lang="en" sz="2020">
                <a:latin typeface="Recursive"/>
                <a:ea typeface="Recursive"/>
                <a:cs typeface="Recursive"/>
                <a:sym typeface="Recursive"/>
              </a:rPr>
              <a:t>it pull</a:t>
            </a:r>
            <a:endParaRPr sz="2020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49009"/>
              <a:buNone/>
            </a:pPr>
            <a:r>
              <a:rPr lang="en" sz="2020">
                <a:latin typeface="Recursive"/>
                <a:ea typeface="Recursive"/>
                <a:cs typeface="Recursive"/>
                <a:sym typeface="Recursive"/>
              </a:rPr>
              <a:t>g</a:t>
            </a:r>
            <a:r>
              <a:rPr lang="en" sz="2020">
                <a:latin typeface="Recursive"/>
                <a:ea typeface="Recursive"/>
                <a:cs typeface="Recursive"/>
                <a:sym typeface="Recursive"/>
              </a:rPr>
              <a:t>it push</a:t>
            </a:r>
            <a:endParaRPr sz="2020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ct val="49009"/>
              <a:buNone/>
            </a:pPr>
            <a:r>
              <a:rPr lang="en" sz="2020">
                <a:latin typeface="Recursive"/>
                <a:ea typeface="Recursive"/>
                <a:cs typeface="Recursive"/>
                <a:sym typeface="Recursive"/>
              </a:rPr>
              <a:t>git</a:t>
            </a:r>
            <a:r>
              <a:rPr lang="en" sz="2020">
                <a:latin typeface="Recursive"/>
                <a:ea typeface="Recursive"/>
                <a:cs typeface="Recursive"/>
                <a:sym typeface="Recursive"/>
              </a:rPr>
              <a:t> remote -v</a:t>
            </a:r>
            <a:endParaRPr sz="2020"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33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3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2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Concepte din git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24" name="Google Shape;324;p33"/>
          <p:cNvSpPr txBox="1"/>
          <p:nvPr>
            <p:ph idx="1" type="body"/>
          </p:nvPr>
        </p:nvSpPr>
        <p:spPr>
          <a:xfrm>
            <a:off x="717275" y="1444800"/>
            <a:ext cx="8520600" cy="31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 git, </a:t>
            </a:r>
            <a:r>
              <a:rPr lang="en" sz="1700"/>
              <a:t>modificările</a:t>
            </a:r>
            <a:r>
              <a:rPr lang="en" sz="1700"/>
              <a:t> trec prin mai multe etape </a:t>
            </a:r>
            <a:r>
              <a:rPr lang="en" sz="1700"/>
              <a:t>înainte</a:t>
            </a:r>
            <a:r>
              <a:rPr lang="en" sz="1700"/>
              <a:t> de a fi integrate </a:t>
            </a:r>
            <a:r>
              <a:rPr lang="en" sz="1700"/>
              <a:t>într-o</a:t>
            </a:r>
            <a:r>
              <a:rPr lang="en" sz="1700"/>
              <a:t> </a:t>
            </a:r>
            <a:r>
              <a:rPr lang="en" sz="1700"/>
              <a:t>nouă</a:t>
            </a:r>
            <a:r>
              <a:rPr lang="en" sz="1700"/>
              <a:t> versiune a proiectului</a:t>
            </a:r>
            <a:br>
              <a:rPr lang="en" sz="1700"/>
            </a:b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După</a:t>
            </a:r>
            <a:r>
              <a:rPr lang="en" sz="1700"/>
              <a:t> ce faci </a:t>
            </a:r>
            <a:r>
              <a:rPr lang="en" sz="1700"/>
              <a:t>niște</a:t>
            </a:r>
            <a:r>
              <a:rPr lang="en" sz="1700"/>
              <a:t> </a:t>
            </a:r>
            <a:r>
              <a:rPr lang="en" sz="1700"/>
              <a:t>modificări</a:t>
            </a:r>
            <a:r>
              <a:rPr lang="en" sz="1700"/>
              <a:t>, </a:t>
            </a:r>
            <a:r>
              <a:rPr lang="en" sz="1700"/>
              <a:t>întâi</a:t>
            </a:r>
            <a:r>
              <a:rPr lang="en" sz="1700"/>
              <a:t> adaugi </a:t>
            </a:r>
            <a:r>
              <a:rPr lang="en" sz="1700"/>
              <a:t>schimbările</a:t>
            </a:r>
            <a:r>
              <a:rPr lang="en" sz="1700"/>
              <a:t> care vrei sa devina oficiale </a:t>
            </a:r>
            <a:r>
              <a:rPr lang="en" sz="1700"/>
              <a:t>în</a:t>
            </a:r>
            <a:r>
              <a:rPr lang="en" sz="1700"/>
              <a:t> “staging” (cu git add), iar apoi le integrezi in proiect cu un “commit” (cu git commit)</a:t>
            </a:r>
            <a:endParaRPr sz="1700"/>
          </a:p>
        </p:txBody>
      </p:sp>
      <p:cxnSp>
        <p:nvCxnSpPr>
          <p:cNvPr id="325" name="Google Shape;325;p33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33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7" name="Google Shape;327;p33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28" name="Google Shape;328;p33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3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Staging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30" name="Google Shape;330;p33"/>
          <p:cNvSpPr txBox="1"/>
          <p:nvPr>
            <p:ph type="title"/>
          </p:nvPr>
        </p:nvSpPr>
        <p:spPr>
          <a:xfrm>
            <a:off x="315800" y="3250800"/>
            <a:ext cx="8520600" cy="122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t/>
            </a:r>
            <a:endParaRPr sz="1837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837">
                <a:latin typeface="Recursive"/>
                <a:ea typeface="Recursive"/>
                <a:cs typeface="Recursive"/>
                <a:sym typeface="Recursive"/>
              </a:rPr>
              <a:t>git status</a:t>
            </a:r>
            <a:endParaRPr sz="1837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837">
                <a:latin typeface="Recursive"/>
                <a:ea typeface="Recursive"/>
                <a:cs typeface="Recursive"/>
                <a:sym typeface="Recursive"/>
              </a:rPr>
              <a:t>git add [filepath]</a:t>
            </a:r>
            <a:endParaRPr sz="1837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837">
                <a:latin typeface="Recursive"/>
                <a:ea typeface="Recursive"/>
                <a:cs typeface="Recursive"/>
                <a:sym typeface="Recursive"/>
              </a:rPr>
              <a:t>git commit -m [commit message]</a:t>
            </a:r>
            <a:endParaRPr sz="1837"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34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4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2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Concepte din git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37" name="Google Shape;337;p34"/>
          <p:cNvSpPr txBox="1"/>
          <p:nvPr>
            <p:ph idx="1" type="body"/>
          </p:nvPr>
        </p:nvSpPr>
        <p:spPr>
          <a:xfrm>
            <a:off x="717275" y="1444800"/>
            <a:ext cx="8520600" cy="31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Dupa fiecare commit, </a:t>
            </a:r>
            <a:r>
              <a:rPr lang="en"/>
              <a:t>schimbările</a:t>
            </a:r>
            <a:r>
              <a:rPr lang="en"/>
              <a:t> tale sunt combinate cu codul original pentru a scoate o </a:t>
            </a:r>
            <a:r>
              <a:rPr lang="en"/>
              <a:t>nouă</a:t>
            </a:r>
            <a:r>
              <a:rPr lang="en"/>
              <a:t> versiune a codului (un nou “commit”)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Merging poate fi </a:t>
            </a:r>
            <a:r>
              <a:rPr lang="en"/>
              <a:t>între</a:t>
            </a:r>
            <a:r>
              <a:rPr lang="en"/>
              <a:t> doua branch-uri separate, sau </a:t>
            </a:r>
            <a:r>
              <a:rPr lang="en"/>
              <a:t>în</a:t>
            </a:r>
            <a:r>
              <a:rPr lang="en"/>
              <a:t> cadrul </a:t>
            </a:r>
            <a:r>
              <a:rPr lang="en"/>
              <a:t>aceluiași</a:t>
            </a:r>
            <a:r>
              <a:rPr lang="en"/>
              <a:t> branch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Daca se face merge intre doua branch-uri care au modificat aceeasi linie de cod, se declanseaza un merge conflict (git nu stie ce versiune sa aleaga)</a:t>
            </a:r>
            <a:endParaRPr/>
          </a:p>
        </p:txBody>
      </p:sp>
      <p:cxnSp>
        <p:nvCxnSpPr>
          <p:cNvPr id="338" name="Google Shape;338;p34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34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0" name="Google Shape;340;p34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41" name="Google Shape;341;p34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4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Merging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5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5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2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Concepte din git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49" name="Google Shape;349;p35"/>
          <p:cNvSpPr txBox="1"/>
          <p:nvPr>
            <p:ph idx="1" type="body"/>
          </p:nvPr>
        </p:nvSpPr>
        <p:spPr>
          <a:xfrm>
            <a:off x="717275" y="1444800"/>
            <a:ext cx="8520600" cy="31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Un merge </a:t>
            </a:r>
            <a:r>
              <a:rPr lang="en" sz="1700"/>
              <a:t>între</a:t>
            </a:r>
            <a:r>
              <a:rPr lang="en" sz="1700"/>
              <a:t> doua branch-uri diferite de obicei se face printr-un Pull Request (efectiv, o cerere de combinare)</a:t>
            </a:r>
            <a:br>
              <a:rPr lang="en" sz="1700"/>
            </a:b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Acestea sunt foarte utile </a:t>
            </a:r>
            <a:r>
              <a:rPr lang="en" sz="1700"/>
              <a:t>în</a:t>
            </a:r>
            <a:r>
              <a:rPr lang="en" sz="1700"/>
              <a:t> echipe mai mari, unde codul poate fi verificat de </a:t>
            </a:r>
            <a:r>
              <a:rPr lang="en" sz="1700"/>
              <a:t>către</a:t>
            </a:r>
            <a:r>
              <a:rPr lang="en" sz="1700"/>
              <a:t> </a:t>
            </a:r>
            <a:r>
              <a:rPr lang="en" sz="1700"/>
              <a:t>alți</a:t>
            </a:r>
            <a:r>
              <a:rPr lang="en" sz="1700"/>
              <a:t> membri ai echipei </a:t>
            </a:r>
            <a:r>
              <a:rPr lang="en" sz="1700"/>
              <a:t>înainte</a:t>
            </a:r>
            <a:r>
              <a:rPr lang="en" sz="1700"/>
              <a:t> de a-l integra in produs (sau de catre github workflows)</a:t>
            </a:r>
            <a:br>
              <a:rPr lang="en" sz="1700"/>
            </a:b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Așa</a:t>
            </a:r>
            <a:r>
              <a:rPr lang="en" sz="1700"/>
              <a:t> sunt rezolvate </a:t>
            </a:r>
            <a:r>
              <a:rPr lang="en" sz="1700"/>
              <a:t>greșeli</a:t>
            </a:r>
            <a:r>
              <a:rPr lang="en" sz="1700"/>
              <a:t> in cod si merge conflicts</a:t>
            </a:r>
            <a:br>
              <a:rPr lang="en" sz="1700"/>
            </a:b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Așa</a:t>
            </a:r>
            <a:r>
              <a:rPr lang="en" sz="1700"/>
              <a:t> se contribuie in general la proiecte Open Source</a:t>
            </a:r>
            <a:endParaRPr sz="1700"/>
          </a:p>
        </p:txBody>
      </p:sp>
      <p:cxnSp>
        <p:nvCxnSpPr>
          <p:cNvPr id="350" name="Google Shape;350;p35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35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2" name="Google Shape;352;p35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53" name="Google Shape;353;p35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5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Pull Requests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36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36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2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Concepte din git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61" name="Google Shape;361;p36"/>
          <p:cNvSpPr txBox="1"/>
          <p:nvPr>
            <p:ph idx="1" type="body"/>
          </p:nvPr>
        </p:nvSpPr>
        <p:spPr>
          <a:xfrm>
            <a:off x="717275" y="1444800"/>
            <a:ext cx="8520600" cy="31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Cosmarul fiecarui programator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Cand doua branch-uri modifica aceeasi linie de cod in feluri diferite, git nu stie care dintre modificari trebuie pastrata (uneori trebuie ambele)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Trebuie verificat de mana de catre un programator inainte de a putea da merge</a:t>
            </a:r>
            <a:br>
              <a:rPr lang="en"/>
            </a:b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 pot pierde saptamani bune de munca din neatentie (alegi modificarea proasta)</a:t>
            </a:r>
            <a:endParaRPr/>
          </a:p>
        </p:txBody>
      </p:sp>
      <p:cxnSp>
        <p:nvCxnSpPr>
          <p:cNvPr id="362" name="Google Shape;362;p36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36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36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65" name="Google Shape;365;p36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6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Merge conflicts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37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7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3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Lucru practic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73" name="Google Shape;373;p37"/>
          <p:cNvSpPr txBox="1"/>
          <p:nvPr>
            <p:ph idx="1" type="body"/>
          </p:nvPr>
        </p:nvSpPr>
        <p:spPr>
          <a:xfrm>
            <a:off x="717275" y="995775"/>
            <a:ext cx="8520600" cy="3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</a:t>
            </a:r>
            <a:r>
              <a:rPr lang="en"/>
              <a:t>it se invata prin practica.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Scopul este simularea unui merge conflict, ca primul vostru conflict sa nu puna in pericol zeci de ore de munca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Pentru a face situatia putin interesanta, o sa folosim codul pe care ati lucrat pana acum la cursul de Python.</a:t>
            </a:r>
            <a:endParaRPr/>
          </a:p>
        </p:txBody>
      </p:sp>
      <p:cxnSp>
        <p:nvCxnSpPr>
          <p:cNvPr id="374" name="Google Shape;374;p37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37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6" name="Google Shape;376;p37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77" name="Google Shape;377;p37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38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8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3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Lucru </a:t>
            </a:r>
            <a:r>
              <a:rPr lang="en">
                <a:latin typeface="Recursive"/>
                <a:ea typeface="Recursive"/>
                <a:cs typeface="Recursive"/>
                <a:sym typeface="Recursive"/>
              </a:rPr>
              <a:t>p</a:t>
            </a:r>
            <a:r>
              <a:rPr lang="en">
                <a:latin typeface="Recursive"/>
                <a:ea typeface="Recursive"/>
                <a:cs typeface="Recursive"/>
                <a:sym typeface="Recursive"/>
              </a:rPr>
              <a:t>ractic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84" name="Google Shape;384;p38"/>
          <p:cNvSpPr txBox="1"/>
          <p:nvPr>
            <p:ph idx="1" type="body"/>
          </p:nvPr>
        </p:nvSpPr>
        <p:spPr>
          <a:xfrm>
            <a:off x="717275" y="995775"/>
            <a:ext cx="8520600" cy="3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[De completat cu comenzile de terminal pentru a simula conflictul]</a:t>
            </a:r>
            <a:endParaRPr/>
          </a:p>
        </p:txBody>
      </p:sp>
      <p:cxnSp>
        <p:nvCxnSpPr>
          <p:cNvPr id="385" name="Google Shape;385;p38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38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7" name="Google Shape;387;p38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88" name="Google Shape;388;p38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39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39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4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Bonus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395" name="Google Shape;395;p39"/>
          <p:cNvSpPr txBox="1"/>
          <p:nvPr>
            <p:ph idx="1" type="body"/>
          </p:nvPr>
        </p:nvSpPr>
        <p:spPr>
          <a:xfrm>
            <a:off x="717275" y="1443475"/>
            <a:ext cx="8520600" cy="31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Github Workflows se folosesc pentru a executa automat un anumit cod inainte sau dupa a da push, pull, merge etc.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Deseori sunt folosite pentru a verifica </a:t>
            </a:r>
            <a:r>
              <a:rPr lang="en"/>
              <a:t>dacă</a:t>
            </a:r>
            <a:r>
              <a:rPr lang="en"/>
              <a:t> un cod este corect </a:t>
            </a:r>
            <a:r>
              <a:rPr lang="en"/>
              <a:t>înainte</a:t>
            </a:r>
            <a:r>
              <a:rPr lang="en"/>
              <a:t> de a da merge (il ruleaza intr-un VM)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Pentru SaaS, workflows se folosesc sa updateze automat codul din cloud </a:t>
            </a:r>
            <a:r>
              <a:rPr lang="en"/>
              <a:t>când</a:t>
            </a:r>
            <a:r>
              <a:rPr lang="en"/>
              <a:t> se fac </a:t>
            </a:r>
            <a:r>
              <a:rPr lang="en"/>
              <a:t>schimbări</a:t>
            </a:r>
            <a:r>
              <a:rPr lang="en"/>
              <a:t> la produs (ceva mai complicat, tine de DevOps)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[Demo]</a:t>
            </a:r>
            <a:endParaRPr/>
          </a:p>
        </p:txBody>
      </p:sp>
      <p:cxnSp>
        <p:nvCxnSpPr>
          <p:cNvPr id="396" name="Google Shape;396;p39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39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8" name="Google Shape;398;p39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99" name="Google Shape;399;p39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9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Automatizarea unor workflows din proiect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40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40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 startAt="4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Bonus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407" name="Google Shape;407;p40"/>
          <p:cNvCxnSpPr/>
          <p:nvPr/>
        </p:nvCxnSpPr>
        <p:spPr>
          <a:xfrm>
            <a:off x="3814275" y="484900"/>
            <a:ext cx="4835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40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9" name="Google Shape;409;p40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10" name="Google Shape;410;p40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40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Alte comenzi git utile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412" name="Google Shape;412;p40"/>
          <p:cNvSpPr txBox="1"/>
          <p:nvPr>
            <p:ph type="title"/>
          </p:nvPr>
        </p:nvSpPr>
        <p:spPr>
          <a:xfrm>
            <a:off x="315800" y="3250800"/>
            <a:ext cx="8520600" cy="122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latin typeface="Recursive"/>
                <a:ea typeface="Recursive"/>
                <a:cs typeface="Recursive"/>
                <a:sym typeface="Recursive"/>
              </a:rPr>
              <a:t>lazygit</a:t>
            </a:r>
            <a:endParaRPr sz="1837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837">
                <a:latin typeface="Recursive"/>
                <a:ea typeface="Recursive"/>
                <a:cs typeface="Recursive"/>
                <a:sym typeface="Recursive"/>
              </a:rPr>
              <a:t>git squash</a:t>
            </a:r>
            <a:endParaRPr sz="1837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837">
                <a:latin typeface="Recursive"/>
                <a:ea typeface="Recursive"/>
                <a:cs typeface="Recursive"/>
                <a:sym typeface="Recursive"/>
              </a:rPr>
              <a:t>git rebase</a:t>
            </a:r>
            <a:endParaRPr sz="1837">
              <a:latin typeface="Recursive"/>
              <a:ea typeface="Recursive"/>
              <a:cs typeface="Recursive"/>
              <a:sym typeface="Recursiv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837">
                <a:latin typeface="Recursive"/>
                <a:ea typeface="Recursive"/>
                <a:cs typeface="Recursive"/>
                <a:sym typeface="Recursive"/>
              </a:rPr>
              <a:t>git </a:t>
            </a:r>
            <a:r>
              <a:rPr lang="en" sz="1837">
                <a:latin typeface="Recursive"/>
                <a:ea typeface="Recursive"/>
                <a:cs typeface="Recursive"/>
                <a:sym typeface="Recursive"/>
              </a:rPr>
              <a:t>bisect</a:t>
            </a:r>
            <a:endParaRPr sz="1837"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41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1"/>
          <p:cNvSpPr/>
          <p:nvPr/>
        </p:nvSpPr>
        <p:spPr>
          <a:xfrm>
            <a:off x="8847125" y="0"/>
            <a:ext cx="300600" cy="44970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1"/>
          <p:cNvSpPr/>
          <p:nvPr/>
        </p:nvSpPr>
        <p:spPr>
          <a:xfrm>
            <a:off x="4100" y="4334925"/>
            <a:ext cx="9144000" cy="811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1"/>
          <p:cNvSpPr txBox="1"/>
          <p:nvPr>
            <p:ph type="ctrTitle"/>
          </p:nvPr>
        </p:nvSpPr>
        <p:spPr>
          <a:xfrm>
            <a:off x="1529450" y="1510650"/>
            <a:ext cx="5333400" cy="144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THANK YOU,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THE END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421" name="Google Shape;421;p41"/>
          <p:cNvSpPr txBox="1"/>
          <p:nvPr>
            <p:ph idx="1" type="subTitle"/>
          </p:nvPr>
        </p:nvSpPr>
        <p:spPr>
          <a:xfrm>
            <a:off x="2046450" y="4386525"/>
            <a:ext cx="3849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ecursive"/>
                <a:ea typeface="Recursive"/>
                <a:cs typeface="Recursive"/>
                <a:sym typeface="Recursive"/>
              </a:rPr>
              <a:t>Code Sinaia 2025</a:t>
            </a:r>
            <a:endParaRPr b="1">
              <a:solidFill>
                <a:srgbClr val="FFFFFF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descr="Mobirise" id="422" name="Google Shape;42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876" y="119131"/>
            <a:ext cx="940835" cy="79383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41"/>
          <p:cNvSpPr txBox="1"/>
          <p:nvPr/>
        </p:nvSpPr>
        <p:spPr>
          <a:xfrm>
            <a:off x="274825" y="48784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FFFFFF"/>
                </a:solidFill>
              </a:rPr>
              <a:t>2025 Copyright © by INPROTED– </a:t>
            </a:r>
            <a:r>
              <a:rPr b="1" lang="en" sz="750">
                <a:solidFill>
                  <a:srgbClr val="FFFFFF"/>
                </a:solidFill>
              </a:rPr>
              <a:t>I</a:t>
            </a:r>
            <a:r>
              <a:rPr lang="en" sz="750">
                <a:solidFill>
                  <a:srgbClr val="FFFFFF"/>
                </a:solidFill>
              </a:rPr>
              <a:t>nternational </a:t>
            </a:r>
            <a:r>
              <a:rPr b="1" lang="en" sz="750">
                <a:solidFill>
                  <a:srgbClr val="FFFFFF"/>
                </a:solidFill>
              </a:rPr>
              <a:t>Pro</a:t>
            </a:r>
            <a:r>
              <a:rPr lang="en" sz="750">
                <a:solidFill>
                  <a:srgbClr val="FFFFFF"/>
                </a:solidFill>
              </a:rPr>
              <a:t>fessionals for </a:t>
            </a:r>
            <a:r>
              <a:rPr b="1" lang="en" sz="750">
                <a:solidFill>
                  <a:srgbClr val="FFFFFF"/>
                </a:solidFill>
              </a:rPr>
              <a:t>T</a:t>
            </a:r>
            <a:r>
              <a:rPr lang="en" sz="750">
                <a:solidFill>
                  <a:srgbClr val="FFFFFF"/>
                </a:solidFill>
              </a:rPr>
              <a:t>echnology and </a:t>
            </a:r>
            <a:r>
              <a:rPr b="1" lang="en" sz="750">
                <a:solidFill>
                  <a:srgbClr val="FFFFFF"/>
                </a:solidFill>
              </a:rPr>
              <a:t>Ed</a:t>
            </a:r>
            <a:r>
              <a:rPr lang="en" sz="750">
                <a:solidFill>
                  <a:srgbClr val="FFFFFF"/>
                </a:solidFill>
              </a:rPr>
              <a:t>ucation | All Rights Reserved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424" name="Google Shape;424;p41"/>
          <p:cNvCxnSpPr/>
          <p:nvPr/>
        </p:nvCxnSpPr>
        <p:spPr>
          <a:xfrm flipH="1" rot="10800000">
            <a:off x="-67475" y="1896400"/>
            <a:ext cx="2348700" cy="13560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25" name="Google Shape;425;p41"/>
          <p:cNvCxnSpPr/>
          <p:nvPr/>
        </p:nvCxnSpPr>
        <p:spPr>
          <a:xfrm flipH="1" rot="10800000">
            <a:off x="6208400" y="2901300"/>
            <a:ext cx="2715600" cy="15678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426" name="Google Shape;426;p41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7" name="Google Shape;427;p41"/>
          <p:cNvCxnSpPr/>
          <p:nvPr/>
        </p:nvCxnSpPr>
        <p:spPr>
          <a:xfrm flipH="1" rot="10800000">
            <a:off x="3319225" y="-129875"/>
            <a:ext cx="2376600" cy="13722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28" name="Google Shape;428;p41"/>
          <p:cNvCxnSpPr/>
          <p:nvPr/>
        </p:nvCxnSpPr>
        <p:spPr>
          <a:xfrm flipH="1" rot="10800000">
            <a:off x="2855200" y="917325"/>
            <a:ext cx="6008700" cy="34692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 amt="1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Command Line Basics 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87" name="Google Shape;87;p15"/>
          <p:cNvCxnSpPr/>
          <p:nvPr/>
        </p:nvCxnSpPr>
        <p:spPr>
          <a:xfrm flipH="1" rot="10800000">
            <a:off x="3792900" y="484850"/>
            <a:ext cx="4857000" cy="120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5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5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0" name="Google Shape;90;p15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4677350" y="3558750"/>
            <a:ext cx="393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TOTUL este un Fişier</a:t>
            </a:r>
            <a:endParaRPr b="1" sz="2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134900" y="976175"/>
            <a:ext cx="4116600" cy="3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Exista un fișier . si .. in fiecare folder. Ce înseamnă aceste fișiere?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Char char="●"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Ca sa vedem toate fișierele, folosiți: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ls -a</a:t>
            </a: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sau </a:t>
            </a: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dir</a:t>
            </a:r>
            <a:endParaRPr sz="1500">
              <a:solidFill>
                <a:schemeClr val="lt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Char char="●"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Sa vedem permisiunile tuturor fișierelor (read, write, execute) si marimea in bytes, folosiți: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ls -l</a:t>
            </a: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sau </a:t>
            </a: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icacls &lt;filename&gt;</a:t>
            </a:r>
            <a:endParaRPr sz="1500">
              <a:solidFill>
                <a:schemeClr val="lt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Char char="●"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Extra: sa vedem toate fișierele cu permisiuni &amp; marimi, folosiți: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ls -la </a:t>
            </a:r>
            <a:endParaRPr sz="1500">
              <a:solidFill>
                <a:schemeClr val="lt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4251500" y="889500"/>
            <a:ext cx="4937700" cy="25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Încearcă următoarele comenzi: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urier New"/>
              <a:buChar char="●"/>
            </a:pP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mkdir &lt;foldername&gt;</a:t>
            </a:r>
            <a:endParaRPr sz="1500">
              <a:solidFill>
                <a:schemeClr val="lt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urier New"/>
              <a:buChar char="●"/>
            </a:pP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echo “” &gt; &lt;newfilename&gt;</a:t>
            </a:r>
            <a:endParaRPr sz="15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Char char="●"/>
            </a:pP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cat &lt;filename&gt;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500">
              <a:solidFill>
                <a:schemeClr val="lt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Folosiți </a:t>
            </a: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ls</a:t>
            </a: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sau </a:t>
            </a:r>
            <a:r>
              <a:rPr lang="en" sz="15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dir</a:t>
            </a:r>
            <a:r>
              <a:rPr lang="en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frecvent sa validati statusul folderului actual și a fișierelor dinăuntru.</a:t>
            </a:r>
            <a:endParaRPr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>
          <a:blip r:embed="rId3">
            <a:alphaModFix amt="1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Redirecționarea Outputului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00" name="Google Shape;100;p16"/>
          <p:cNvCxnSpPr/>
          <p:nvPr/>
        </p:nvCxnSpPr>
        <p:spPr>
          <a:xfrm flipH="1" rot="10800000">
            <a:off x="4891575" y="408850"/>
            <a:ext cx="3758400" cy="48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6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16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3" name="Google Shape;103;p16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/>
          <p:nvPr/>
        </p:nvSpPr>
        <p:spPr>
          <a:xfrm>
            <a:off x="343975" y="1170125"/>
            <a:ext cx="47616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Încearcă următorul exercițiu: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Navighează la un fișier cunoscut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echo “” &gt; test.txt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(optional)</a:t>
            </a:r>
            <a:endParaRPr sz="1800">
              <a:solidFill>
                <a:schemeClr val="dk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echo Hello &gt; test.txt</a:t>
            </a:r>
            <a:endParaRPr sz="1800">
              <a:solidFill>
                <a:schemeClr val="lt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cat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sau </a:t>
            </a: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type test.txt</a:t>
            </a:r>
            <a:endParaRPr sz="1800">
              <a:solidFill>
                <a:schemeClr val="lt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(later) </a:t>
            </a: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rm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sau </a:t>
            </a: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del test.txt</a:t>
            </a:r>
            <a:endParaRPr sz="1800">
              <a:solidFill>
                <a:schemeClr val="lt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Ce pare ca s-a intamplat în interiorul fișierului abia creat?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4986950" y="782100"/>
            <a:ext cx="4169400" cy="41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Ce putem face cu operatorul </a:t>
            </a: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</a:rPr>
              <a:t>&gt;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in linia noastra de comanda shell: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Redirecționarea outputului standard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Redirect erorilor standard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Copierea/redenumirea fișierelor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Încearca sa copiati continutul fisierului 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test.txt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din exercițiul anterior într-un nou fișier 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testcpy.txt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cu operatorul </a:t>
            </a: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de redirectare.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>
          <a:blip r:embed="rId3">
            <a:alphaModFix amt="1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Searching Commands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12" name="Google Shape;112;p17"/>
          <p:cNvCxnSpPr/>
          <p:nvPr/>
        </p:nvCxnSpPr>
        <p:spPr>
          <a:xfrm flipH="1" rot="10800000">
            <a:off x="3792900" y="484850"/>
            <a:ext cx="4857000" cy="120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7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7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5" name="Google Shape;115;p17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311700" y="9238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Să dai search prin fișiere, folosim comanda grep ca atare: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grep &lt;flags&gt; '&lt;regular expression&gt;' &lt;filename&gt;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sau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findstr &lt;search-string&gt; &lt;filename&gt;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pentru Windows CMD.</a:t>
            </a:r>
            <a:endParaRPr sz="1800">
              <a:solidFill>
                <a:schemeClr val="lt1"/>
              </a:solidFill>
              <a:highlight>
                <a:srgbClr val="202729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4574525" y="12815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Încerați următoarele exerciții: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-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Search după toate “e”-urile dintr-un fișier txt file (sau alt format de fișier, dar nu un folder)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-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BONUS: Găsiți opțiunile comenzii grep și printați toate </a:t>
            </a:r>
            <a:r>
              <a:rPr b="1"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liinile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care conțin “e” dintr-un fișier folosit în #1.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Hint: Comenzile au argumente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8"/>
          <p:cNvPicPr preferRelativeResize="0"/>
          <p:nvPr/>
        </p:nvPicPr>
        <p:blipFill>
          <a:blip r:embed="rId3">
            <a:alphaModFix amt="1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Permisiunile Unui Fișier (Linux) 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24" name="Google Shape;124;p18"/>
          <p:cNvCxnSpPr/>
          <p:nvPr/>
        </p:nvCxnSpPr>
        <p:spPr>
          <a:xfrm flipH="1" rot="10800000">
            <a:off x="5528400" y="485050"/>
            <a:ext cx="3121800" cy="48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18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18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7" name="Google Shape;127;p18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343975" y="636725"/>
            <a:ext cx="38595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Toate fișierele pot avea permisiuni de read, write, execute, sau o combinatie. Comanda </a:t>
            </a: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chmod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(abrev. de la </a:t>
            </a:r>
            <a:r>
              <a:rPr i="1"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mode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) poate fi folosită să schimbe permisiunile.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Putem vedea permisiunile fișierelor din folder cu </a:t>
            </a: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ls -l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4625125" y="637025"/>
            <a:ext cx="4169400" cy="41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Fișiere sunt de tipul extensiei lor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Putem verifica permisiunile fișierelor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Ex: putem face fișierul eXecutabil :)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○"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$ chmod +x &lt;filename&gt;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Putem scrie comenzi de Bash în acest fișier, pe care le putem rula folosind sintaxa de </a:t>
            </a:r>
            <a:r>
              <a:rPr lang="en" sz="1800">
                <a:solidFill>
                  <a:schemeClr val="lt1"/>
                </a:solidFill>
                <a:highlight>
                  <a:srgbClr val="202729"/>
                </a:highlight>
                <a:latin typeface="Courier New"/>
                <a:ea typeface="Courier New"/>
                <a:cs typeface="Courier New"/>
                <a:sym typeface="Courier New"/>
              </a:rPr>
              <a:t>$ ./[filename]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 rotWithShape="1">
          <a:blip r:embed="rId5">
            <a:alphaModFix/>
          </a:blip>
          <a:srcRect b="2997" l="0" r="0" t="0"/>
          <a:stretch/>
        </p:blipFill>
        <p:spPr>
          <a:xfrm>
            <a:off x="343975" y="3079350"/>
            <a:ext cx="3859500" cy="16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9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/>
          <p:nvPr/>
        </p:nvSpPr>
        <p:spPr>
          <a:xfrm>
            <a:off x="8847125" y="0"/>
            <a:ext cx="300600" cy="44970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4100" y="4334925"/>
            <a:ext cx="9144000" cy="811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 txBox="1"/>
          <p:nvPr>
            <p:ph type="ctrTitle"/>
          </p:nvPr>
        </p:nvSpPr>
        <p:spPr>
          <a:xfrm>
            <a:off x="1507775" y="356675"/>
            <a:ext cx="5333400" cy="223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Git Power 101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139" name="Google Shape;139;p19"/>
          <p:cNvSpPr txBox="1"/>
          <p:nvPr>
            <p:ph idx="1" type="subTitle"/>
          </p:nvPr>
        </p:nvSpPr>
        <p:spPr>
          <a:xfrm>
            <a:off x="2046450" y="4386525"/>
            <a:ext cx="3849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ecursive"/>
                <a:ea typeface="Recursive"/>
                <a:cs typeface="Recursive"/>
                <a:sym typeface="Recursive"/>
              </a:rPr>
              <a:t>Code Sinaia 2025</a:t>
            </a:r>
            <a:endParaRPr b="1">
              <a:solidFill>
                <a:srgbClr val="FFFFFF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descr="Mobirise" id="140" name="Google Shape;14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876" y="119131"/>
            <a:ext cx="940835" cy="79383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274825" y="48784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FFFFFF"/>
                </a:solidFill>
              </a:rPr>
              <a:t>2025 Copyright © by INPROTED– </a:t>
            </a:r>
            <a:r>
              <a:rPr b="1" lang="en" sz="750">
                <a:solidFill>
                  <a:srgbClr val="FFFFFF"/>
                </a:solidFill>
              </a:rPr>
              <a:t>I</a:t>
            </a:r>
            <a:r>
              <a:rPr lang="en" sz="750">
                <a:solidFill>
                  <a:srgbClr val="FFFFFF"/>
                </a:solidFill>
              </a:rPr>
              <a:t>nternational </a:t>
            </a:r>
            <a:r>
              <a:rPr b="1" lang="en" sz="750">
                <a:solidFill>
                  <a:srgbClr val="FFFFFF"/>
                </a:solidFill>
              </a:rPr>
              <a:t>Pro</a:t>
            </a:r>
            <a:r>
              <a:rPr lang="en" sz="750">
                <a:solidFill>
                  <a:srgbClr val="FFFFFF"/>
                </a:solidFill>
              </a:rPr>
              <a:t>fessionals for </a:t>
            </a:r>
            <a:r>
              <a:rPr b="1" lang="en" sz="750">
                <a:solidFill>
                  <a:srgbClr val="FFFFFF"/>
                </a:solidFill>
              </a:rPr>
              <a:t>T</a:t>
            </a:r>
            <a:r>
              <a:rPr lang="en" sz="750">
                <a:solidFill>
                  <a:srgbClr val="FFFFFF"/>
                </a:solidFill>
              </a:rPr>
              <a:t>echnology and </a:t>
            </a:r>
            <a:r>
              <a:rPr b="1" lang="en" sz="750">
                <a:solidFill>
                  <a:srgbClr val="FFFFFF"/>
                </a:solidFill>
              </a:rPr>
              <a:t>Ed</a:t>
            </a:r>
            <a:r>
              <a:rPr lang="en" sz="750">
                <a:solidFill>
                  <a:srgbClr val="FFFFFF"/>
                </a:solidFill>
              </a:rPr>
              <a:t>ucation | All Rights Reserved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42" name="Google Shape;142;p19"/>
          <p:cNvCxnSpPr/>
          <p:nvPr/>
        </p:nvCxnSpPr>
        <p:spPr>
          <a:xfrm>
            <a:off x="3479000" y="51605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6786650" y="2211400"/>
            <a:ext cx="22794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9"/>
          <p:cNvCxnSpPr/>
          <p:nvPr/>
        </p:nvCxnSpPr>
        <p:spPr>
          <a:xfrm>
            <a:off x="3707600" y="3927475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9"/>
          <p:cNvCxnSpPr/>
          <p:nvPr/>
        </p:nvCxnSpPr>
        <p:spPr>
          <a:xfrm>
            <a:off x="-59700" y="2289275"/>
            <a:ext cx="15996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9"/>
          <p:cNvCxnSpPr/>
          <p:nvPr/>
        </p:nvCxnSpPr>
        <p:spPr>
          <a:xfrm>
            <a:off x="2109500" y="288650"/>
            <a:ext cx="0" cy="13596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9"/>
          <p:cNvCxnSpPr/>
          <p:nvPr/>
        </p:nvCxnSpPr>
        <p:spPr>
          <a:xfrm>
            <a:off x="2947700" y="2703700"/>
            <a:ext cx="0" cy="135960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148" name="Google Shape;148;p19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421250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9"/>
          <p:cNvSpPr txBox="1"/>
          <p:nvPr>
            <p:ph type="ctrTitle"/>
          </p:nvPr>
        </p:nvSpPr>
        <p:spPr>
          <a:xfrm>
            <a:off x="2389800" y="2463775"/>
            <a:ext cx="5333400" cy="7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d</a:t>
            </a:r>
            <a:r>
              <a:rPr b="1" lang="en" sz="3000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e Remus Rughinis</a:t>
            </a:r>
            <a:endParaRPr b="1" sz="3000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0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Cuprins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717275" y="995775"/>
            <a:ext cx="8520600" cy="3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 ce git?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Poveste personala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Aplicații</a:t>
            </a:r>
            <a:r>
              <a:rPr lang="en"/>
              <a:t> pentru lucru </a:t>
            </a:r>
            <a:r>
              <a:rPr lang="en"/>
              <a:t>în</a:t>
            </a:r>
            <a:r>
              <a:rPr lang="en"/>
              <a:t> echipa - FOSS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Rollback </a:t>
            </a:r>
            <a:r>
              <a:rPr lang="en"/>
              <a:t>ușor</a:t>
            </a:r>
            <a:r>
              <a:rPr lang="en"/>
              <a:t> la versiuni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GitHub: Salvarea codului </a:t>
            </a:r>
            <a:r>
              <a:rPr lang="en"/>
              <a:t>în</a:t>
            </a:r>
            <a:r>
              <a:rPr lang="en"/>
              <a:t> cloud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Concepte din git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Branches</a:t>
            </a:r>
            <a:r>
              <a:rPr lang="en"/>
              <a:t> si commit tree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Local / remote branches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Staging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Merging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Pull requests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Merge Conflicts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Lucru practic</a:t>
            </a:r>
            <a:endParaRPr/>
          </a:p>
        </p:txBody>
      </p:sp>
      <p:cxnSp>
        <p:nvCxnSpPr>
          <p:cNvPr id="157" name="Google Shape;157;p20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0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0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</a:t>
            </a:r>
            <a:r>
              <a:rPr lang="en" sz="750">
                <a:solidFill>
                  <a:srgbClr val="525252"/>
                </a:solidFill>
              </a:rPr>
              <a:t>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0" name="Google Shape;160;p20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Recursive"/>
              <a:buAutoNum type="arabicPeriod"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De ce git?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67" name="Google Shape;167;p21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1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cap="flat" cmpd="sng" w="7620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21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b="1" lang="en" sz="750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b="1" lang="en" sz="750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b="1" lang="en" sz="750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b="1" lang="en" sz="750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0" name="Google Shape;170;p21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/>
          <p:nvPr>
            <p:ph type="title"/>
          </p:nvPr>
        </p:nvSpPr>
        <p:spPr>
          <a:xfrm>
            <a:off x="274825" y="76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Povestea mea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id="172" name="Google Shape;17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5888" y="1755838"/>
            <a:ext cx="1631824" cy="1631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3472" y="2525275"/>
            <a:ext cx="2900976" cy="163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57339" y="1449688"/>
            <a:ext cx="2613213" cy="961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